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97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493" r:id="rId4"/>
    <p:sldId id="457" r:id="rId5"/>
    <p:sldId id="473" r:id="rId6"/>
    <p:sldId id="452" r:id="rId7"/>
    <p:sldId id="453" r:id="rId8"/>
    <p:sldId id="455" r:id="rId9"/>
    <p:sldId id="485" r:id="rId10"/>
    <p:sldId id="487" r:id="rId11"/>
    <p:sldId id="489" r:id="rId12"/>
    <p:sldId id="472" r:id="rId13"/>
    <p:sldId id="454" r:id="rId14"/>
    <p:sldId id="484" r:id="rId15"/>
    <p:sldId id="467" r:id="rId16"/>
    <p:sldId id="406" r:id="rId17"/>
    <p:sldId id="495" r:id="rId18"/>
    <p:sldId id="474" r:id="rId19"/>
    <p:sldId id="361" r:id="rId20"/>
    <p:sldId id="488" r:id="rId21"/>
    <p:sldId id="494" r:id="rId22"/>
    <p:sldId id="486" r:id="rId23"/>
    <p:sldId id="409" r:id="rId24"/>
    <p:sldId id="458" r:id="rId25"/>
    <p:sldId id="340" r:id="rId26"/>
    <p:sldId id="459" r:id="rId27"/>
    <p:sldId id="461" r:id="rId28"/>
    <p:sldId id="460" r:id="rId29"/>
    <p:sldId id="468" r:id="rId30"/>
    <p:sldId id="469" r:id="rId31"/>
    <p:sldId id="444" r:id="rId32"/>
  </p:sldIdLst>
  <p:sldSz cx="10287000" cy="6858000" type="35mm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3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86" autoAdjust="0"/>
    <p:restoredTop sz="94434" autoAdjust="0"/>
  </p:normalViewPr>
  <p:slideViewPr>
    <p:cSldViewPr>
      <p:cViewPr varScale="1">
        <p:scale>
          <a:sx n="114" d="100"/>
          <a:sy n="114" d="100"/>
        </p:scale>
        <p:origin x="462" y="114"/>
      </p:cViewPr>
      <p:guideLst>
        <p:guide orient="horz" pos="4320"/>
        <p:guide pos="301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3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D4C9112-9032-4CB1-AD53-C739569CD23E}" type="datetime1">
              <a:rPr lang="pt-BR"/>
              <a:pPr>
                <a:defRPr/>
              </a:pPr>
              <a:t>27/05/2024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45AA8EB-048A-4495-8D47-115BCD440B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48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0" y="0"/>
            <a:ext cx="4330701" cy="3365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/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5629275" y="0"/>
            <a:ext cx="4337050" cy="3365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/>
          </a:p>
        </p:txBody>
      </p:sp>
      <p:sp>
        <p:nvSpPr>
          <p:cNvPr id="13333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97200" y="501650"/>
            <a:ext cx="3830638" cy="25527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1298575" y="3241675"/>
            <a:ext cx="7215188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0" y="6480176"/>
            <a:ext cx="4330701" cy="333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CA2049-7E30-4E6C-A91E-0B1ED4C97ACE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78334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0E1A39-03AE-47B6-9EA5-790A42A0E0EA}" type="slidenum">
              <a:rPr lang="en-GB" altLang="pt-BR" smtClean="0"/>
              <a:pPr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7B579F-3B76-4709-93BB-28310BCBFDCA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58CA2E-88E8-4FD9-B1B5-827C6CF81B27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629275" y="6480176"/>
            <a:ext cx="4337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614AA9-8ED5-42DE-9123-D846EB68493E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0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8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6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4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EEF113-EDD5-4652-886C-CF4ADD93D2A6}" type="slidenum">
              <a:rPr lang="en-GB" altLang="pt-BR" smtClean="0"/>
              <a:pPr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A48F70-6B7A-4CBE-9CAA-010CFC20DA86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F07B1D-532F-4D9E-B31C-67FFE886E7F3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3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3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5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3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3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34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4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0DE85-158F-4357-864B-344374F0EAB5}" type="slidenum">
              <a:rPr lang="en-GB" altLang="pt-BR" smtClean="0"/>
              <a:pPr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325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32C02-188B-49DE-AB77-9DC6B1945361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325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3D0D7-851B-458C-B56E-E7055F4E65DB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325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1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47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2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62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7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41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89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22D0BA-B2C6-456E-B499-A9C13EA2955F}" type="slidenum">
              <a:rPr lang="en-GB" altLang="pt-BR" smtClean="0"/>
              <a:pPr>
                <a:spcBef>
                  <a:spcPct val="0"/>
                </a:spcBef>
              </a:pPr>
              <a:t>31</a:t>
            </a:fld>
            <a:endParaRPr lang="en-GB" altLang="pt-BR"/>
          </a:p>
        </p:txBody>
      </p:sp>
      <p:sp>
        <p:nvSpPr>
          <p:cNvPr id="983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729641-1FF9-464E-8263-F6024A3605FF}" type="slidenum">
              <a:rPr lang="en-GB" altLang="pt-BR"/>
              <a:pPr algn="r" eaLnBrk="1" hangingPunct="1">
                <a:spcBef>
                  <a:spcPct val="0"/>
                </a:spcBef>
              </a:pPr>
              <a:t>31</a:t>
            </a:fld>
            <a:endParaRPr lang="en-GB" altLang="pt-BR"/>
          </a:p>
        </p:txBody>
      </p:sp>
      <p:sp>
        <p:nvSpPr>
          <p:cNvPr id="983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58210D-D393-4E3C-AFE1-113E240E5530}" type="slidenum">
              <a:rPr lang="en-GB" altLang="pt-BR"/>
              <a:pPr algn="r" eaLnBrk="1" hangingPunct="1">
                <a:spcBef>
                  <a:spcPct val="0"/>
                </a:spcBef>
              </a:pPr>
              <a:t>31</a:t>
            </a:fld>
            <a:endParaRPr lang="en-GB" altLang="pt-BR"/>
          </a:p>
        </p:txBody>
      </p:sp>
      <p:sp>
        <p:nvSpPr>
          <p:cNvPr id="983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2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7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A7E8A1-EE64-490E-ABCD-03F5CE9C91C1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ED046-4878-4774-9F2F-7FB7A8C3436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08734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75FD1-AD33-430A-A029-9C9F1872CE94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D010-9BDA-45B8-9354-CDD607C02A5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5733245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762000"/>
            <a:ext cx="2218134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821" y="762000"/>
            <a:ext cx="6397228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4F5C6-032A-497C-AC88-7B102F661E4D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BCC43-C641-4B07-9F45-45E970E85DE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486775" y="130701"/>
            <a:ext cx="0" cy="771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39174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EC2A1-D9FE-4642-9A98-8637915CAFA4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EC-0DEA-47C7-AC7B-26DE0006222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2737356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34077-D14F-4428-B344-027363AACA1E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B2961-9C28-40D9-AF71-D669336A028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506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108" y="2286000"/>
            <a:ext cx="401193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489" y="2286000"/>
            <a:ext cx="401193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4FA1F-FE64-493D-8E71-8B15ED989EE6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4F7FF-B1DE-4648-B8B6-47C09B6F31A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403253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8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" y="2967788"/>
            <a:ext cx="401193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3489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3489" y="2967788"/>
            <a:ext cx="401193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28090-A5ED-47F4-A1CB-35B8F4F62F81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C6E34-E5B4-41B5-A769-A60D310A784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1660697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D2A57-D57A-48E4-8E63-668AB62D37CB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3CAB1-850B-4114-A66A-057A44179BA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4105704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533A4-5805-42A7-A27C-1ECD76BD8B24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57D51-53D0-46D9-9E6C-69B6CEE75C9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712552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4108" y="471509"/>
            <a:ext cx="37033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031" y="822960"/>
            <a:ext cx="479117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8" y="2257506"/>
            <a:ext cx="37033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20871-0D92-4E72-9743-D496ECD06531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3616-831E-47B4-94BA-31D0CF0A023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8753726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8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28442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194" y="4960138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2E541-B206-445A-9530-EAD47EA77955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511F2-1E11-44D5-AD3A-076484BF633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3942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9" y="2286000"/>
            <a:ext cx="820131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10" y="6470704"/>
            <a:ext cx="18175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B72DAAB-7782-4EFC-9A38-9BAF92288447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6225" y="6470704"/>
            <a:ext cx="49793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70704"/>
            <a:ext cx="82153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DC0EED8-DBB8-4B97-8A6D-A4AD7CFACE9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2938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1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</p:sldLayoutIdLst>
  <p:transition spd="slow">
    <p:checker/>
  </p:transition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7.emf"/><Relationship Id="rId5" Type="http://schemas.openxmlformats.org/officeDocument/2006/relationships/image" Target="../media/image2.wm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6.emf"/><Relationship Id="rId5" Type="http://schemas.openxmlformats.org/officeDocument/2006/relationships/image" Target="../media/image2.wmf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azenda@londrina.pr.gov.b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hyperlink" Target="http://www.londrina.pr.gov.br/transparenc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7"/>
          <p:cNvSpPr txBox="1">
            <a:spLocks noChangeArrowheads="1"/>
          </p:cNvSpPr>
          <p:nvPr/>
        </p:nvSpPr>
        <p:spPr bwMode="auto">
          <a:xfrm>
            <a:off x="220663" y="1819275"/>
            <a:ext cx="1920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/>
          </a:p>
        </p:txBody>
      </p:sp>
      <p:pic>
        <p:nvPicPr>
          <p:cNvPr id="15364" name="Picture 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64" y="1865685"/>
            <a:ext cx="23050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365" name="Grupo 2"/>
          <p:cNvGrpSpPr>
            <a:grpSpLocks/>
          </p:cNvGrpSpPr>
          <p:nvPr/>
        </p:nvGrpSpPr>
        <p:grpSpPr bwMode="auto">
          <a:xfrm>
            <a:off x="1356527" y="185159"/>
            <a:ext cx="7420832" cy="4846640"/>
            <a:chOff x="1284519" y="1444900"/>
            <a:chExt cx="7420832" cy="4950806"/>
          </a:xfrm>
        </p:grpSpPr>
        <p:sp>
          <p:nvSpPr>
            <p:cNvPr id="15367" name="Rectangle 1"/>
            <p:cNvSpPr>
              <a:spLocks noChangeArrowheads="1"/>
            </p:cNvSpPr>
            <p:nvPr/>
          </p:nvSpPr>
          <p:spPr bwMode="auto">
            <a:xfrm>
              <a:off x="1358972" y="1444900"/>
              <a:ext cx="7271925" cy="153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MUNICÍPIO DE LONDRINA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AUDIÊNCIA PÚBLICA DE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PRESTAÇÃO DE CONTAS</a:t>
              </a:r>
            </a:p>
          </p:txBody>
        </p:sp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284519" y="5787693"/>
              <a:ext cx="7420832" cy="608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GESTÃO FISCAL 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1º QUADRIMESTRE DE 2024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536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94209136-B012-4E37-923D-FD0DA29F15E6}" type="slidenum">
              <a:rPr lang="en-US" altLang="pt-BR" smtClean="0">
                <a:solidFill>
                  <a:srgbClr val="898989"/>
                </a:solidFill>
              </a:rPr>
              <a:pPr/>
              <a:t>1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1052" y="5877272"/>
            <a:ext cx="81801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pt-BR" sz="2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</a:t>
            </a:r>
            <a:r>
              <a:rPr lang="pt-B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Elaboração: Secretaria Municipal de Fazenda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10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953DD5F-05DC-6C6E-9F40-6B68F73C1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07" y="420179"/>
            <a:ext cx="9131924" cy="56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11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DCB207-5426-435E-B12C-F8A44593C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390" y="1204348"/>
            <a:ext cx="6672219" cy="30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12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DESPESA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EB34DE0-FBFC-F77D-6C0D-7E7E6F0BE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60" y="1403350"/>
            <a:ext cx="8113008" cy="38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13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47363"/>
            <a:ext cx="1224136" cy="11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69DABB4-3C53-992A-F486-1AC8A19DE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070" y="332656"/>
            <a:ext cx="7919789" cy="58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14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924C0C5-9B4D-EDAF-09C8-64F1F5804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084" y="260648"/>
            <a:ext cx="7704856" cy="58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15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53B3E00-8BC3-1172-4D77-3418AEDD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083" y="980728"/>
            <a:ext cx="772989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8954441-D257-4F46-94D9-C280643D3682}" type="slidenum">
              <a:rPr lang="en-US" altLang="pt-BR" smtClean="0">
                <a:solidFill>
                  <a:srgbClr val="898989"/>
                </a:solidFill>
              </a:rPr>
              <a:pPr/>
              <a:t>16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4F4CD71-0D64-174C-868A-CA7E64F46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87" y="147637"/>
            <a:ext cx="7439025" cy="656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17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4D939F-F95C-BCEF-1E0A-B8E4C7F8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148" y="1022873"/>
            <a:ext cx="6701831" cy="30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18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84" y="1772816"/>
            <a:ext cx="3895831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19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88758" y="45601"/>
            <a:ext cx="8019238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SAÚDE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6CFA2AC-B605-8C22-8A67-9DE745A1C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8" y="1412776"/>
            <a:ext cx="3314729" cy="17281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A39CCCB-E3B9-19AD-4FA8-AFB5A8C7E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9" y="3368719"/>
            <a:ext cx="3314729" cy="215371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0F8795-34B1-90D6-50D0-EC8FDCCF91FF}"/>
              </a:ext>
            </a:extLst>
          </p:cNvPr>
          <p:cNvSpPr txBox="1"/>
          <p:nvPr/>
        </p:nvSpPr>
        <p:spPr>
          <a:xfrm>
            <a:off x="30275" y="5624194"/>
            <a:ext cx="3775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1" dirty="0">
                <a:solidFill>
                  <a:srgbClr val="686868"/>
                </a:solidFill>
                <a:effectLst/>
                <a:latin typeface="-apple-system"/>
              </a:rPr>
              <a:t>(UBS VILA DA FRATERNIDADE)</a:t>
            </a:r>
          </a:p>
          <a:p>
            <a:r>
              <a:rPr lang="it-IT" sz="1200" b="0" i="1" dirty="0">
                <a:solidFill>
                  <a:srgbClr val="686868"/>
                </a:solidFill>
                <a:effectLst/>
                <a:latin typeface="-apple-system"/>
              </a:rPr>
              <a:t>Fotos: Vivian Honorato / Arquivo N.Com</a:t>
            </a:r>
            <a:endParaRPr lang="pt-BR" sz="1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7E869A-B8D9-33E2-71C3-71A4B13D1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5308" y="770044"/>
            <a:ext cx="6350005" cy="43151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2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6" y="1556792"/>
            <a:ext cx="669674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-  Constituição Federal;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Lei de Responsabilidade Fiscal (LC nº 101/2000);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Lei Orgânica do Município;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Plano Plurianual 2022/2025; 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Lei de Diretrizes Orçamentária (Lei Municipal nº 13.620/2023, alterada pela Lei Municipal nº 13.720/2023);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Lei Orçamentária Anual (Lei Municipal nº 13.721/2023).</a:t>
            </a:r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23220" y="26064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LEGISLAÇÃO APLICADA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391972" y="602128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20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3100" y="47667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SAÚDE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692696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1C12E09A-EDBB-917D-3260-9D3DB8B39266}"/>
              </a:ext>
            </a:extLst>
          </p:cNvPr>
          <p:cNvGrpSpPr/>
          <p:nvPr/>
        </p:nvGrpSpPr>
        <p:grpSpPr>
          <a:xfrm>
            <a:off x="318964" y="1988840"/>
            <a:ext cx="9164656" cy="4248472"/>
            <a:chOff x="318964" y="1988840"/>
            <a:chExt cx="9164656" cy="4248472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47F9514D-98A1-A12B-19F6-4E12F9904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964" y="1988840"/>
              <a:ext cx="9164656" cy="4248472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E40A9B9-B1DF-D36F-87B5-CFC66E1A5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964" y="3499075"/>
              <a:ext cx="1934212" cy="2704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45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21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41185" y="201173"/>
            <a:ext cx="8019238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– EDUCAÇÃO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78E5E2-78EA-54FA-D234-BE85D0446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596" y="908720"/>
            <a:ext cx="3726791" cy="19430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BFD6D1A-17D0-3D38-7167-2A46FCFE5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031" y="2999675"/>
            <a:ext cx="3733355" cy="242570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509E5E-A0C3-50EF-B0F6-B77CACA4AE35}"/>
              </a:ext>
            </a:extLst>
          </p:cNvPr>
          <p:cNvSpPr txBox="1"/>
          <p:nvPr/>
        </p:nvSpPr>
        <p:spPr>
          <a:xfrm>
            <a:off x="6007596" y="5517232"/>
            <a:ext cx="514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1" dirty="0">
                <a:solidFill>
                  <a:srgbClr val="686868"/>
                </a:solidFill>
                <a:effectLst/>
                <a:latin typeface="-apple-system"/>
              </a:rPr>
              <a:t>Fotos: Vivian Honorato/PML/Arquivo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BBFA47-CCE6-DCC1-48CE-301890411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40" y="1130650"/>
            <a:ext cx="5794342" cy="42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22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5E6939C-152E-81BB-0640-AF318CB95B57}"/>
              </a:ext>
            </a:extLst>
          </p:cNvPr>
          <p:cNvGrpSpPr/>
          <p:nvPr/>
        </p:nvGrpSpPr>
        <p:grpSpPr>
          <a:xfrm>
            <a:off x="318964" y="332656"/>
            <a:ext cx="9217024" cy="5600977"/>
            <a:chOff x="318964" y="332656"/>
            <a:chExt cx="9217024" cy="560097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EA8EED7-658F-805D-99FF-9A1D840D5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964" y="332656"/>
              <a:ext cx="9217024" cy="5286642"/>
            </a:xfrm>
            <a:prstGeom prst="rect">
              <a:avLst/>
            </a:prstGeom>
          </p:spPr>
        </p:pic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2105436" y="5531342"/>
              <a:ext cx="720079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 eaLnBrk="1" hangingPunct="1">
                <a:spcBef>
                  <a:spcPts val="22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0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Arial" panose="020B0604020202020204" pitchFamily="34" charset="0"/>
                </a:rPr>
                <a:t>EXIGÊNCIA LEI MUNICIPAL ATÉ 31/12/2024 – 30 %</a:t>
              </a:r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2783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7115" y="527669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 EDUCAÇÃO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0CD6FE-0704-22CB-DB7C-6CA80425C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74" y="2958516"/>
            <a:ext cx="1804590" cy="26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2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AAFE80C-9F14-4BB0-A45A-66D0E50CEE5C}" type="slidenum">
              <a:rPr lang="en-US" altLang="pt-BR" smtClean="0">
                <a:solidFill>
                  <a:srgbClr val="898989"/>
                </a:solidFill>
              </a:rPr>
              <a:pPr/>
              <a:t>23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4159" y="3356992"/>
            <a:ext cx="1610864" cy="162748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271C5A1-F88C-1C12-298A-6C207EB8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116" y="-27384"/>
            <a:ext cx="6865035" cy="24984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6BD0686-1469-CCC7-F52E-A0048B653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48" y="2780928"/>
            <a:ext cx="8297502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24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55068" y="61653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* A RCL é ajustada (exclui-se as receitas de emendas parlamentares).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83060" y="184482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Pessoal*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D4494D6-E859-1A19-8500-88A7615C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128" y="78608"/>
            <a:ext cx="6975425" cy="165067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DE3C6330-033E-C099-C2FB-3C09B42EFDF4}"/>
              </a:ext>
            </a:extLst>
          </p:cNvPr>
          <p:cNvGrpSpPr/>
          <p:nvPr/>
        </p:nvGrpSpPr>
        <p:grpSpPr>
          <a:xfrm>
            <a:off x="1255068" y="2053573"/>
            <a:ext cx="2667000" cy="3876675"/>
            <a:chOff x="1234066" y="2008955"/>
            <a:chExt cx="2667000" cy="387667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7282A06A-C244-B198-3F08-BEEDC4E98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4066" y="2008955"/>
              <a:ext cx="2667000" cy="3876675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70E66BF-7A22-8127-4584-BA70322CEAE9}"/>
                </a:ext>
              </a:extLst>
            </p:cNvPr>
            <p:cNvSpPr txBox="1"/>
            <p:nvPr/>
          </p:nvSpPr>
          <p:spPr>
            <a:xfrm>
              <a:off x="1514118" y="5085765"/>
              <a:ext cx="11380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dirty="0">
                  <a:solidFill>
                    <a:schemeClr val="tx1"/>
                  </a:solidFill>
                </a:rPr>
                <a:t>46,72%</a:t>
              </a: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C6775F5C-E39A-8E88-5330-3DAEC9DBA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6017" y="1964337"/>
            <a:ext cx="2648433" cy="11046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9D55990-2D79-7EF5-2DDF-13F1AF94F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7059" y="3194656"/>
            <a:ext cx="2639965" cy="8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9475055-B0EA-F367-58FD-C7C97028E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9810"/>
            <a:ext cx="10338436" cy="4135374"/>
          </a:xfrm>
          <a:prstGeom prst="rect">
            <a:avLst/>
          </a:prstGeom>
        </p:spPr>
      </p:pic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25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31132" y="11663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DOS GASTOS DE PESSOAL E ENCARGOS SOCIAIS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7D4C05-1E4D-3436-7E40-A62198AEC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692" y="2918106"/>
            <a:ext cx="1944216" cy="34343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26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24E4965-A563-E773-92B0-7BF1F6D8A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60" y="99116"/>
            <a:ext cx="7810976" cy="16218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1DC6DA-C982-2171-1F5A-1250D2ACC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067" y="1916832"/>
            <a:ext cx="2989969" cy="12961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8F7C0D5-2CB6-520E-5869-2502FEDA3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604" y="3538934"/>
            <a:ext cx="4393401" cy="1834282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8A5A13B-15D7-4358-8441-502390F7E845}"/>
              </a:ext>
            </a:extLst>
          </p:cNvPr>
          <p:cNvGrpSpPr/>
          <p:nvPr/>
        </p:nvGrpSpPr>
        <p:grpSpPr>
          <a:xfrm>
            <a:off x="551887" y="2132856"/>
            <a:ext cx="2284883" cy="4088083"/>
            <a:chOff x="483813" y="1916832"/>
            <a:chExt cx="2284883" cy="4088083"/>
          </a:xfrm>
        </p:grpSpPr>
        <p:sp>
          <p:nvSpPr>
            <p:cNvPr id="46" name="CaixaDeTexto 45"/>
            <p:cNvSpPr txBox="1"/>
            <p:nvPr/>
          </p:nvSpPr>
          <p:spPr>
            <a:xfrm>
              <a:off x="483813" y="1916832"/>
              <a:ext cx="22361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>
                  <a:solidFill>
                    <a:schemeClr val="tx1"/>
                  </a:solidFill>
                </a:rPr>
                <a:t>Endividamento</a:t>
              </a:r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19D4A27D-28A6-16B2-8EAB-C0E273BE72F6}"/>
                </a:ext>
              </a:extLst>
            </p:cNvPr>
            <p:cNvGrpSpPr/>
            <p:nvPr/>
          </p:nvGrpSpPr>
          <p:grpSpPr>
            <a:xfrm>
              <a:off x="558896" y="2109190"/>
              <a:ext cx="2209800" cy="3895725"/>
              <a:chOff x="751012" y="2060848"/>
              <a:chExt cx="2209800" cy="3895725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AFEF513B-0AB2-A9BF-B42F-64C347E97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012" y="2060848"/>
                <a:ext cx="2209800" cy="3895725"/>
              </a:xfrm>
              <a:prstGeom prst="rect">
                <a:avLst/>
              </a:prstGeom>
            </p:spPr>
          </p:pic>
          <p:sp>
            <p:nvSpPr>
              <p:cNvPr id="14" name="CaixaDeTexto 13"/>
              <p:cNvSpPr txBox="1"/>
              <p:nvPr/>
            </p:nvSpPr>
            <p:spPr>
              <a:xfrm>
                <a:off x="1039044" y="5085184"/>
                <a:ext cx="11380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</a:rPr>
                  <a:t>2,25%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ixaDeTexto 61"/>
          <p:cNvSpPr txBox="1"/>
          <p:nvPr/>
        </p:nvSpPr>
        <p:spPr>
          <a:xfrm>
            <a:off x="5510174" y="1569649"/>
            <a:ext cx="2236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Assunção de Dívida no exercício</a:t>
            </a:r>
          </a:p>
        </p:txBody>
      </p:sp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27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56C885-068E-DF53-1BDE-C9F15AE9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02" y="3062663"/>
            <a:ext cx="3742358" cy="25738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321A7C9-82A4-6B66-C691-37AD086E6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564" y="2132856"/>
            <a:ext cx="2257425" cy="383857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079604" y="5235779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1"/>
                </a:solidFill>
              </a:rPr>
              <a:t>1,92%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F7FA9D0-F636-9B4E-F347-013E479B5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132" y="113756"/>
            <a:ext cx="62388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28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335C20C-48BF-ADC5-53FE-363BA8F311AA}"/>
              </a:ext>
            </a:extLst>
          </p:cNvPr>
          <p:cNvGrpSpPr/>
          <p:nvPr/>
        </p:nvGrpSpPr>
        <p:grpSpPr>
          <a:xfrm>
            <a:off x="7042278" y="1988840"/>
            <a:ext cx="2502460" cy="4112861"/>
            <a:chOff x="7159724" y="1601773"/>
            <a:chExt cx="2502460" cy="411286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A744293-04D9-69C7-359B-2451B7D6C183}"/>
                </a:ext>
              </a:extLst>
            </p:cNvPr>
            <p:cNvSpPr txBox="1"/>
            <p:nvPr/>
          </p:nvSpPr>
          <p:spPr>
            <a:xfrm>
              <a:off x="7159724" y="1601773"/>
              <a:ext cx="250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Garantias</a:t>
              </a:r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DA03C7FC-8EC5-6A30-BDE7-C25AE8A479C1}"/>
                </a:ext>
              </a:extLst>
            </p:cNvPr>
            <p:cNvGrpSpPr/>
            <p:nvPr/>
          </p:nvGrpSpPr>
          <p:grpSpPr>
            <a:xfrm>
              <a:off x="7650814" y="2066559"/>
              <a:ext cx="1847850" cy="3648075"/>
              <a:chOff x="7879804" y="2469058"/>
              <a:chExt cx="1847850" cy="3648075"/>
            </a:xfrm>
          </p:grpSpPr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61C2B976-9E4C-5024-D1A2-E06F3235E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9804" y="2469058"/>
                <a:ext cx="1847850" cy="3648075"/>
              </a:xfrm>
              <a:prstGeom prst="rect">
                <a:avLst/>
              </a:prstGeom>
            </p:spPr>
          </p:pic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AA584F3-D81D-B804-4627-AC65F5AEF807}"/>
                  </a:ext>
                </a:extLst>
              </p:cNvPr>
              <p:cNvSpPr txBox="1"/>
              <p:nvPr/>
            </p:nvSpPr>
            <p:spPr>
              <a:xfrm>
                <a:off x="8135888" y="5229200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</a:rPr>
                  <a:t>2,00%</a:t>
                </a:r>
              </a:p>
            </p:txBody>
          </p:sp>
        </p:grp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1D8866B1-0948-D168-C965-6C3051E0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83" y="2080778"/>
            <a:ext cx="4272681" cy="21968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A8DAD22-CD29-59D5-861C-905F3DF9B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097" y="178936"/>
            <a:ext cx="624284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76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29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08664" y="5043480"/>
            <a:ext cx="4407153" cy="329736"/>
            <a:chOff x="2605006" y="5677185"/>
            <a:chExt cx="2900047" cy="329736"/>
          </a:xfrm>
        </p:grpSpPr>
        <p:sp>
          <p:nvSpPr>
            <p:cNvPr id="6" name="CaixaDeTexto 5"/>
            <p:cNvSpPr txBox="1"/>
            <p:nvPr/>
          </p:nvSpPr>
          <p:spPr>
            <a:xfrm>
              <a:off x="2605006" y="569396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978708" y="5693820"/>
              <a:ext cx="40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2011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345892" y="5693674"/>
              <a:ext cx="436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2012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710621" y="5693673"/>
              <a:ext cx="458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2013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042365" y="5685429"/>
              <a:ext cx="442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2014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418028" y="5677185"/>
              <a:ext cx="428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760182" y="5699144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2016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106293" y="5693672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2017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5062752" y="5050514"/>
            <a:ext cx="6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74954" y="167295"/>
            <a:ext cx="640871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EVOLUÇÃO DA DÍVIDA CONSOLIDADA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362792" y="5031462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 2019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" y="227948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5855419" y="5031804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 2020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73" y="1195763"/>
            <a:ext cx="819150" cy="119062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6468355" y="5030252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2021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021137" y="5025201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2022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506022" y="5020150"/>
            <a:ext cx="10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 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B3E529-D423-8569-FB5A-31AF51F6C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7" y="836712"/>
            <a:ext cx="9217025" cy="40793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C14E4B2-0740-42DF-10EE-28567E2667C0}"/>
              </a:ext>
            </a:extLst>
          </p:cNvPr>
          <p:cNvSpPr txBox="1"/>
          <p:nvPr/>
        </p:nvSpPr>
        <p:spPr>
          <a:xfrm>
            <a:off x="8024623" y="5015099"/>
            <a:ext cx="10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 2024</a:t>
            </a:r>
          </a:p>
        </p:txBody>
      </p:sp>
    </p:spTree>
    <p:extLst>
      <p:ext uri="{BB962C8B-B14F-4D97-AF65-F5344CB8AC3E}">
        <p14:creationId xmlns:p14="http://schemas.microsoft.com/office/powerpoint/2010/main" val="24804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rgaminho horizontal 18"/>
          <p:cNvSpPr/>
          <p:nvPr/>
        </p:nvSpPr>
        <p:spPr>
          <a:xfrm>
            <a:off x="573458" y="1700808"/>
            <a:ext cx="9395998" cy="3806164"/>
          </a:xfrm>
          <a:prstGeom prst="horizontalScroll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3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911252" y="2276872"/>
            <a:ext cx="66967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1- Os valores estão expressos em R$ 1.000,00 (milhares).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2- Os dados analíticos estarão disponíveis no Jornal Oficial do Município da edição de 29 de maio de 2024.</a:t>
            </a:r>
          </a:p>
          <a:p>
            <a:endParaRPr lang="pt-BR" b="0" dirty="0">
              <a:solidFill>
                <a:schemeClr val="tx1"/>
              </a:solidFill>
            </a:endParaRPr>
          </a:p>
          <a:p>
            <a:r>
              <a:rPr lang="pt-BR" sz="2000" b="0" dirty="0">
                <a:solidFill>
                  <a:schemeClr val="tx1"/>
                </a:solidFill>
                <a:latin typeface="+mn-lt"/>
              </a:rPr>
              <a:t>3-  Audiência de Prestação de Contas realizada em 28/05/2024 – 10h. </a:t>
            </a:r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27276" y="357518"/>
            <a:ext cx="387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INFORMAÇÕES</a:t>
            </a:r>
            <a:r>
              <a:rPr lang="pt-BR" sz="3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38829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0405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30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020" cy="79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4165E4-E1D8-CD81-1EDD-BC62C70B7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19187"/>
            <a:ext cx="98298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Espaço Reservado para Conteúdo 5"/>
          <p:cNvSpPr>
            <a:spLocks noGrp="1"/>
          </p:cNvSpPr>
          <p:nvPr>
            <p:ph idx="1"/>
          </p:nvPr>
        </p:nvSpPr>
        <p:spPr>
          <a:xfrm>
            <a:off x="1903140" y="1556792"/>
            <a:ext cx="6023694" cy="4146550"/>
          </a:xfrm>
        </p:spPr>
        <p:txBody>
          <a:bodyPr rtlCol="0">
            <a:normAutofit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2363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fazenda@londrina.pr.gov.br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b="1" dirty="0">
                <a:latin typeface="Arial" panose="020B0604020202020204" pitchFamily="34" charset="0"/>
                <a:cs typeface="Arial" panose="020B0604020202020204" pitchFamily="34" charset="0"/>
              </a:rPr>
              <a:t>  Acesso ao Portal da Transparência pelo endereço:</a:t>
            </a: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http://www.londrina.pr.gov.br/transparencia</a:t>
            </a: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620AD92-D1B5-4AD6-A495-AA97CF54E077}" type="slidenum">
              <a:rPr lang="en-US" altLang="pt-BR" smtClean="0">
                <a:solidFill>
                  <a:srgbClr val="898989"/>
                </a:solidFill>
              </a:rPr>
              <a:pPr/>
              <a:t>31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" y="8367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67646"/>
      </p:ext>
    </p:extLst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4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28" y="1196752"/>
            <a:ext cx="4591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5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RECEITA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79B4459-DDF0-B2E8-E3AF-26EB1494A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00262"/>
            <a:ext cx="61722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6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" y="201484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64AE4E-19A6-3712-AF3B-BBE30E07D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00" y="1005475"/>
            <a:ext cx="775144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7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489384-44C6-F5A6-1A19-2A3BD2F50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441" y="513579"/>
            <a:ext cx="7500118" cy="44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8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F79ECA-0388-35EC-8386-F7C7CD155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68" y="1083600"/>
            <a:ext cx="80227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9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0299934-7E47-91CB-D8DF-F7FD554C9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188640"/>
            <a:ext cx="823379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21968</TotalTime>
  <Words>420</Words>
  <Application>Microsoft Office PowerPoint</Application>
  <PresentationFormat>Slides de 35 mm</PresentationFormat>
  <Paragraphs>207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1" baseType="lpstr">
      <vt:lpstr>-apple-system</vt:lpstr>
      <vt:lpstr>Arial</vt:lpstr>
      <vt:lpstr>Arial Black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LOA 2004</dc:title>
  <dc:creator>Arcanjo</dc:creator>
  <cp:lastModifiedBy>Danilo Aparecido Landegrafi  Barbosa - matr 16.665-5</cp:lastModifiedBy>
  <cp:revision>2452</cp:revision>
  <cp:lastPrinted>2024-05-23T20:50:29Z</cp:lastPrinted>
  <dcterms:modified xsi:type="dcterms:W3CDTF">2024-05-27T19:10:05Z</dcterms:modified>
</cp:coreProperties>
</file>